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588" r:id="rId3"/>
    <p:sldId id="585" r:id="rId4"/>
    <p:sldId id="590" r:id="rId5"/>
    <p:sldId id="589" r:id="rId6"/>
    <p:sldId id="382" r:id="rId7"/>
    <p:sldId id="548" r:id="rId8"/>
    <p:sldId id="595" r:id="rId9"/>
    <p:sldId id="596" r:id="rId10"/>
    <p:sldId id="373" r:id="rId11"/>
    <p:sldId id="378" r:id="rId12"/>
    <p:sldId id="379" r:id="rId13"/>
    <p:sldId id="372" r:id="rId14"/>
    <p:sldId id="591" r:id="rId15"/>
    <p:sldId id="594" r:id="rId16"/>
    <p:sldId id="600" r:id="rId17"/>
    <p:sldId id="604" r:id="rId18"/>
    <p:sldId id="601" r:id="rId19"/>
    <p:sldId id="599" r:id="rId20"/>
    <p:sldId id="602" r:id="rId21"/>
    <p:sldId id="603" r:id="rId22"/>
    <p:sldId id="916" r:id="rId23"/>
    <p:sldId id="915" r:id="rId24"/>
    <p:sldId id="91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486"/>
    <p:restoredTop sz="96327"/>
  </p:normalViewPr>
  <p:slideViewPr>
    <p:cSldViewPr snapToGrid="0" snapToObjects="1">
      <p:cViewPr varScale="1">
        <p:scale>
          <a:sx n="66" d="100"/>
          <a:sy n="66" d="100"/>
        </p:scale>
        <p:origin x="224" y="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30.png>
</file>

<file path=ppt/media/image44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png>
</file>

<file path=ppt/media/image5.tif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E0514E-B02F-144B-B26E-6568A27C1260}" type="datetimeFigureOut">
              <a:rPr lang="en-US" smtClean="0"/>
              <a:t>3/8/23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4848E-C374-8940-8F06-9861E453A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831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870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96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676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1259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49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7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999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8981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207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281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33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3832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3635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579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785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56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409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351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91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6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848E-C374-8940-8F06-9861E453AF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38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F8B7E-3CA0-564B-BC03-3BFF20B80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769AAB-8ADA-1C46-8EDC-8D59BD01F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0DE2C-007C-A943-ACD0-15CA7EA2F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43180-A787-8B40-ABB0-6D0D80FB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F8D53-FAD3-114F-9A08-708F78493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659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8C824-2F6F-7444-90EA-49C5A1DD1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8A2FE6-CEAF-5746-AA67-A75633743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DE206-CD42-814A-A246-EA979A31A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C5A36-8F38-4842-BCF1-AB796C774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6A212-C61D-4742-9151-192252515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818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AFE8C8-A615-064E-94C3-5DC83942E6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CCC1A-D0B0-5944-9E77-81464971A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C6A67-2265-E547-8E83-9E797CE8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84314-645B-C640-930A-49CE37168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6F3A9-F7AE-0B41-B189-C158BCDC7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175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26376-E1C0-5B4D-98F6-3B66C9079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A9C6A-6D96-E14A-9CB8-D54CFB9A6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DD776-5C6C-4747-92FD-B4A116497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63FE2-4843-3148-B98C-CCC3F472B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A7624-0EF4-A34C-A26E-92B45B4C7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470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B6E5B-B791-1740-A696-95653F441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D6442-3370-A746-9AE3-EE0DA04BA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E0476-DD6A-334E-A317-ACC0FEBAF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F0E95-774E-0B4B-A652-D4C398A6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4EB82-4102-4841-ABF1-723937170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62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F34E4-AE4B-4C42-8459-47EBD6E93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48A11-0756-9A47-9330-E7550A36F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247E05-0C97-1341-85B8-6DB93E704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5AE15-947E-D14E-B7CD-46B684460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9F821-B7E2-EA45-845B-9B674E178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BCEED-F3F9-8343-A71E-CA67DB2D3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36393-FF6E-FF44-9046-0EB9E12E6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06A39-BC55-484D-B962-3FE099DC8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49A9B9-930D-DA4B-BF84-79EB76CE6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41C404-9DF4-2E4B-8BE7-91A3319DE3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AD4CA-446B-4840-8D33-EB8DF60902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1C175A-AC42-984A-BA9F-B65A93B59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4ADB30-D1CD-0940-85F3-0F5CCE4A7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E5526E-098D-094E-BDF8-AC83DB613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403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D8AE1-25CC-9546-A589-CB8A92E7E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97BB4B-11E1-C843-94BE-901E1E428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89FFD9-CD06-A746-B5F4-C66309E0A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878E0D-7AC5-7044-84D3-1F5E238E1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617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CCC098-F3FA-0944-AD31-181E5E6FA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F00415-C706-BB4D-8925-F26554AB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E6B635-6C62-594C-8B1A-EABBDF545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58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5A8FC-F4C5-794E-8FAD-8AEB71FD0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9B6B9-25AD-4F4D-B876-8F03875B4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094E96-1194-864C-932C-4AB09906E9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F2A0A-EBE1-834C-A84B-47F17A36E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955153-1DDE-F344-93A7-AEEDB72DA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A729E-913D-754D-90C0-D96E3112B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34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4BB4A-7547-834F-80A6-B5613D474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0EA37E-27B7-5346-8565-A28CEDFF1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2E11D2-4D66-244D-81E9-6368F17CB9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9B8A25-2808-4148-AB9A-14EFE89F5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0FE45-BBB3-3845-A0CA-A9D5ADF0F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235FB0-020F-864E-AB12-0D3C88551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920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D82661-037B-034D-A2EA-CCFA15DEF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DBD37-520A-0640-A06A-F466C92DB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5D217-ED9B-8344-8C4A-833F58BF73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B266E-32FC-7742-B595-B37FA179A175}" type="datetimeFigureOut">
              <a:rPr lang="en-US" smtClean="0"/>
              <a:t>3/8/23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5DF64-51E3-1948-B968-D114DFA1B1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59628-B98F-7C43-9593-05635767E0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B6170-9DAE-EF4D-A739-6EC8051BA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81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0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9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28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11" Type="http://schemas.openxmlformats.org/officeDocument/2006/relationships/image" Target="../media/image49.png"/><Relationship Id="rId5" Type="http://schemas.openxmlformats.org/officeDocument/2006/relationships/image" Target="../media/image50.png"/><Relationship Id="rId10" Type="http://schemas.openxmlformats.org/officeDocument/2006/relationships/image" Target="../media/image55.png"/><Relationship Id="rId4" Type="http://schemas.openxmlformats.org/officeDocument/2006/relationships/image" Target="../media/image48.png"/><Relationship Id="rId9" Type="http://schemas.openxmlformats.org/officeDocument/2006/relationships/image" Target="../media/image5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FC5C7-2435-154F-92EA-48E48CDCB7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Multidimensional Scaling(MDS)</a:t>
            </a:r>
            <a:br>
              <a:rPr lang="en-US" dirty="0"/>
            </a:br>
            <a:r>
              <a:rPr lang="en-US" dirty="0"/>
              <a:t>Distances, Inner Products</a:t>
            </a:r>
          </a:p>
        </p:txBody>
      </p:sp>
    </p:spTree>
    <p:extLst>
      <p:ext uri="{BB962C8B-B14F-4D97-AF65-F5344CB8AC3E}">
        <p14:creationId xmlns:p14="http://schemas.microsoft.com/office/powerpoint/2010/main" val="2480137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BA0D-C22C-1C4D-8775-8ECDFB90F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8325" y="432029"/>
            <a:ext cx="8515350" cy="1325563"/>
          </a:xfrm>
        </p:spPr>
        <p:txBody>
          <a:bodyPr/>
          <a:lstStyle/>
          <a:p>
            <a:pPr algn="ctr"/>
            <a:r>
              <a:rPr lang="en-US" dirty="0"/>
              <a:t>Euclidean Distance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A226FD7-FD54-6C40-8097-41039543C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38325" y="1872759"/>
            <a:ext cx="4351338" cy="4351338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2E53C5-6CE6-5143-92E5-F9D6C7EEBAB1}"/>
                  </a:ext>
                </a:extLst>
              </p:cNvPr>
              <p:cNvSpPr/>
              <p:nvPr/>
            </p:nvSpPr>
            <p:spPr>
              <a:xfrm>
                <a:off x="2383836" y="3817596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2E53C5-6CE6-5143-92E5-F9D6C7EEBA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3836" y="3817596"/>
                <a:ext cx="574132" cy="461665"/>
              </a:xfrm>
              <a:prstGeom prst="rect">
                <a:avLst/>
              </a:prstGeom>
              <a:blipFill>
                <a:blip r:embed="rId4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1E2BB-E84F-1B41-939B-B841E0CAAED5}"/>
                  </a:ext>
                </a:extLst>
              </p:cNvPr>
              <p:cNvSpPr/>
              <p:nvPr/>
            </p:nvSpPr>
            <p:spPr>
              <a:xfrm>
                <a:off x="3130126" y="2424000"/>
                <a:ext cx="5670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1E2BB-E84F-1B41-939B-B841E0CAAE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0126" y="2424000"/>
                <a:ext cx="567014" cy="461665"/>
              </a:xfrm>
              <a:prstGeom prst="rect">
                <a:avLst/>
              </a:prstGeom>
              <a:blipFill>
                <a:blip r:embed="rId5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6F9AD6A-1950-8C42-89AD-49EBEBF4CCE5}"/>
                  </a:ext>
                </a:extLst>
              </p:cNvPr>
              <p:cNvSpPr/>
              <p:nvPr/>
            </p:nvSpPr>
            <p:spPr>
              <a:xfrm>
                <a:off x="4630558" y="3817596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6F9AD6A-1950-8C42-89AD-49EBEBF4CC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0558" y="3817596"/>
                <a:ext cx="574132" cy="461665"/>
              </a:xfrm>
              <a:prstGeom prst="rect">
                <a:avLst/>
              </a:prstGeom>
              <a:blipFill>
                <a:blip r:embed="rId6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E190DB6-CE65-8448-A9C8-AA75BF229E71}"/>
              </a:ext>
            </a:extLst>
          </p:cNvPr>
          <p:cNvCxnSpPr/>
          <p:nvPr/>
        </p:nvCxnSpPr>
        <p:spPr>
          <a:xfrm flipH="1">
            <a:off x="2975600" y="2885664"/>
            <a:ext cx="746290" cy="1393596"/>
          </a:xfrm>
          <a:prstGeom prst="line">
            <a:avLst/>
          </a:prstGeom>
          <a:ln w="158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B6054D3-79C9-834C-A180-6D4A3474007E}"/>
                  </a:ext>
                </a:extLst>
              </p:cNvPr>
              <p:cNvSpPr txBox="1"/>
              <p:nvPr/>
            </p:nvSpPr>
            <p:spPr>
              <a:xfrm>
                <a:off x="6197362" y="2644948"/>
                <a:ext cx="3603487" cy="4993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400" i="1" dirty="0" err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= </m:t>
                      </m:r>
                      <m:sSubSup>
                        <m:sSubSup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/>
                      </m:sSubSup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B6054D3-79C9-834C-A180-6D4A347400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7362" y="2644948"/>
                <a:ext cx="3603487" cy="499367"/>
              </a:xfrm>
              <a:prstGeom prst="rect">
                <a:avLst/>
              </a:prstGeom>
              <a:blipFill>
                <a:blip r:embed="rId7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4603EDC-BAFB-0348-85C4-547E82399F86}"/>
                  </a:ext>
                </a:extLst>
              </p:cNvPr>
              <p:cNvSpPr/>
              <p:nvPr/>
            </p:nvSpPr>
            <p:spPr>
              <a:xfrm>
                <a:off x="6197362" y="3435376"/>
                <a:ext cx="4581703" cy="8438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  <m:t>0,0</m:t>
                                  </m:r>
                                </m:sub>
                              </m:s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sSub>
                                <m:sSub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  <m:t>1,0</m:t>
                                  </m:r>
                                </m:sub>
                              </m:s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  <m:t>0,1</m:t>
                                  </m:r>
                                </m:sub>
                              </m:s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sSub>
                                <m:sSub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  <m:t>1,1</m:t>
                                  </m:r>
                                </m:sub>
                              </m:s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4603EDC-BAFB-0348-85C4-547E82399F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7362" y="3435376"/>
                <a:ext cx="4581703" cy="84388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540B63B-1EED-4140-A5B6-83F9C45224C6}"/>
                  </a:ext>
                </a:extLst>
              </p:cNvPr>
              <p:cNvSpPr/>
              <p:nvPr/>
            </p:nvSpPr>
            <p:spPr>
              <a:xfrm>
                <a:off x="6197363" y="4603022"/>
                <a:ext cx="3370731" cy="5395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(1 −2)</m:t>
                              </m:r>
                            </m:e>
                            <m:sup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(2 −4)</m:t>
                              </m:r>
                            </m:e>
                            <m:sup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540B63B-1EED-4140-A5B6-83F9C45224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7363" y="4603022"/>
                <a:ext cx="3370731" cy="539571"/>
              </a:xfrm>
              <a:prstGeom prst="rect">
                <a:avLst/>
              </a:prstGeom>
              <a:blipFill>
                <a:blip r:embed="rId9"/>
                <a:stretch>
                  <a:fillRect b="-15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FF405C1-153F-7E42-B0ED-981493ACFB26}"/>
                  </a:ext>
                </a:extLst>
              </p:cNvPr>
              <p:cNvSpPr/>
              <p:nvPr/>
            </p:nvSpPr>
            <p:spPr>
              <a:xfrm>
                <a:off x="6197363" y="5452513"/>
                <a:ext cx="113736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≈2</m:t>
                      </m:r>
                      <m:r>
                        <m:rPr>
                          <m:nor/>
                        </m:rPr>
                        <a:rPr lang="en-US" sz="2400" dirty="0">
                          <a:latin typeface="Cambria Math" panose="02040503050406030204" pitchFamily="18" charset="0"/>
                        </a:rPr>
                        <m:t>.24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FF405C1-153F-7E42-B0ED-981493ACFB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7363" y="5452513"/>
                <a:ext cx="1137363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452951A9-D09B-8443-9343-0A09333822D0}"/>
                  </a:ext>
                </a:extLst>
              </p:cNvPr>
              <p:cNvSpPr/>
              <p:nvPr/>
            </p:nvSpPr>
            <p:spPr>
              <a:xfrm>
                <a:off x="2588719" y="3306078"/>
                <a:ext cx="75373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00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m:t>2.24</m:t>
                      </m:r>
                    </m:oMath>
                  </m:oMathPara>
                </a14:m>
                <a:endParaRPr lang="en-US" sz="20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452951A9-D09B-8443-9343-0A09333822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8719" y="3306078"/>
                <a:ext cx="753732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3470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A226FD7-FD54-6C40-8097-41039543C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1744662" y="1858281"/>
            <a:ext cx="4351338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6CBA0D-C22C-1C4D-8775-8ECDFB90F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8325" y="432029"/>
            <a:ext cx="8515350" cy="1325563"/>
          </a:xfrm>
        </p:spPr>
        <p:txBody>
          <a:bodyPr/>
          <a:lstStyle/>
          <a:p>
            <a:pPr algn="ctr"/>
            <a:r>
              <a:rPr lang="en-US" dirty="0"/>
              <a:t>Manhattan  Distance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2E53C5-6CE6-5143-92E5-F9D6C7EEBAB1}"/>
                  </a:ext>
                </a:extLst>
              </p:cNvPr>
              <p:cNvSpPr/>
              <p:nvPr/>
            </p:nvSpPr>
            <p:spPr>
              <a:xfrm>
                <a:off x="2290173" y="3803119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2E53C5-6CE6-5143-92E5-F9D6C7EEBA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0173" y="3803119"/>
                <a:ext cx="574132" cy="461665"/>
              </a:xfrm>
              <a:prstGeom prst="rect">
                <a:avLst/>
              </a:prstGeom>
              <a:blipFill>
                <a:blip r:embed="rId4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1E2BB-E84F-1B41-939B-B841E0CAAED5}"/>
                  </a:ext>
                </a:extLst>
              </p:cNvPr>
              <p:cNvSpPr/>
              <p:nvPr/>
            </p:nvSpPr>
            <p:spPr>
              <a:xfrm>
                <a:off x="3036463" y="2409523"/>
                <a:ext cx="5670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1E2BB-E84F-1B41-939B-B841E0CAAE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6463" y="2409523"/>
                <a:ext cx="567014" cy="461665"/>
              </a:xfrm>
              <a:prstGeom prst="rect">
                <a:avLst/>
              </a:prstGeom>
              <a:blipFill>
                <a:blip r:embed="rId5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6F9AD6A-1950-8C42-89AD-49EBEBF4CCE5}"/>
                  </a:ext>
                </a:extLst>
              </p:cNvPr>
              <p:cNvSpPr/>
              <p:nvPr/>
            </p:nvSpPr>
            <p:spPr>
              <a:xfrm>
                <a:off x="4536895" y="3803119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6F9AD6A-1950-8C42-89AD-49EBEBF4CC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6895" y="3803119"/>
                <a:ext cx="574132" cy="461665"/>
              </a:xfrm>
              <a:prstGeom prst="rect">
                <a:avLst/>
              </a:prstGeom>
              <a:blipFill>
                <a:blip r:embed="rId6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EF80AAA-FEE5-8F47-9F54-100D7CCDBAB6}"/>
              </a:ext>
            </a:extLst>
          </p:cNvPr>
          <p:cNvCxnSpPr/>
          <p:nvPr/>
        </p:nvCxnSpPr>
        <p:spPr>
          <a:xfrm>
            <a:off x="3628227" y="2892959"/>
            <a:ext cx="0" cy="1393596"/>
          </a:xfrm>
          <a:prstGeom prst="line">
            <a:avLst/>
          </a:prstGeom>
          <a:ln w="1905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29E6F83-7B41-2445-916F-163D571AC0F9}"/>
              </a:ext>
            </a:extLst>
          </p:cNvPr>
          <p:cNvCxnSpPr/>
          <p:nvPr/>
        </p:nvCxnSpPr>
        <p:spPr>
          <a:xfrm flipH="1">
            <a:off x="2871051" y="4297441"/>
            <a:ext cx="746290" cy="0"/>
          </a:xfrm>
          <a:prstGeom prst="line">
            <a:avLst/>
          </a:prstGeom>
          <a:ln w="1905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D60F050-2C9B-B441-95F9-A8D156873D85}"/>
                  </a:ext>
                </a:extLst>
              </p:cNvPr>
              <p:cNvSpPr txBox="1"/>
              <p:nvPr/>
            </p:nvSpPr>
            <p:spPr>
              <a:xfrm>
                <a:off x="5922366" y="2712403"/>
                <a:ext cx="3623363" cy="477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400" i="1" dirty="0" err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=|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0,1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2400" dirty="0"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D60F050-2C9B-B441-95F9-A8D156873D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2366" y="2712403"/>
                <a:ext cx="3623363" cy="477888"/>
              </a:xfrm>
              <a:prstGeom prst="rect">
                <a:avLst/>
              </a:prstGeom>
              <a:blipFill>
                <a:blip r:embed="rId7"/>
                <a:stretch>
                  <a:fillRect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94FE1AF-0C34-FF4A-AA3C-560E4AE29110}"/>
                  </a:ext>
                </a:extLst>
              </p:cNvPr>
              <p:cNvSpPr/>
              <p:nvPr/>
            </p:nvSpPr>
            <p:spPr>
              <a:xfrm>
                <a:off x="6019801" y="3610878"/>
                <a:ext cx="4239430" cy="4778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0,0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1,0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|+|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0,1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94FE1AF-0C34-FF4A-AA3C-560E4AE291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801" y="3610878"/>
                <a:ext cx="4239430" cy="477888"/>
              </a:xfrm>
              <a:prstGeom prst="rect">
                <a:avLst/>
              </a:prstGeom>
              <a:blipFill>
                <a:blip r:embed="rId8"/>
                <a:stretch>
                  <a:fillRect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D3FA9BC8-38B0-B64D-B652-F492C10F0264}"/>
              </a:ext>
            </a:extLst>
          </p:cNvPr>
          <p:cNvSpPr txBox="1"/>
          <p:nvPr/>
        </p:nvSpPr>
        <p:spPr>
          <a:xfrm>
            <a:off x="7245336" y="2050641"/>
            <a:ext cx="2576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b="1" dirty="0">
                <a:latin typeface="Myriad Pro" panose="020B0503030403020204" pitchFamily="34" charset="0"/>
              </a:rPr>
              <a:t>Manhattan distance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9AB1D95-5E3F-B94C-996B-6F8535D6A887}"/>
                  </a:ext>
                </a:extLst>
              </p:cNvPr>
              <p:cNvSpPr/>
              <p:nvPr/>
            </p:nvSpPr>
            <p:spPr>
              <a:xfrm>
                <a:off x="6123999" y="5445018"/>
                <a:ext cx="73821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=3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9AB1D95-5E3F-B94C-996B-6F8535D6A8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3999" y="5445018"/>
                <a:ext cx="738215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019EFEB-546D-794D-922D-C6D897231AAD}"/>
                  </a:ext>
                </a:extLst>
              </p:cNvPr>
              <p:cNvSpPr/>
              <p:nvPr/>
            </p:nvSpPr>
            <p:spPr>
              <a:xfrm>
                <a:off x="6096000" y="4536060"/>
                <a:ext cx="28046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=|1 −2|+|2−4|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019EFEB-546D-794D-922D-C6D897231A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536060"/>
                <a:ext cx="2804614" cy="461665"/>
              </a:xfrm>
              <a:prstGeom prst="rect">
                <a:avLst/>
              </a:prstGeom>
              <a:blipFill>
                <a:blip r:embed="rId10"/>
                <a:stretch>
                  <a:fillRect r="-452" b="-2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2038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D1BA13D-F4C8-DE4F-ABC6-51F3887FE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42020" y="2062358"/>
            <a:ext cx="8307960" cy="3956171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A6CBA0D-C22C-1C4D-8775-8ECDFB90FEC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838325" y="432029"/>
                <a:ext cx="8515350" cy="1325563"/>
              </a:xfrm>
            </p:spPr>
            <p:txBody>
              <a:bodyPr/>
              <a:lstStyle/>
              <a:p>
                <a:pPr algn="ctr"/>
                <a:r>
                  <a:rPr lang="en-US" dirty="0"/>
                  <a:t>How far away is each point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A6CBA0D-C22C-1C4D-8775-8ECDFB90FEC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838325" y="432029"/>
                <a:ext cx="8515350" cy="1325563"/>
              </a:xfrm>
              <a:blipFill>
                <a:blip r:embed="rId4"/>
                <a:stretch>
                  <a:fillRect l="-1935" r="-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2E53C5-6CE6-5143-92E5-F9D6C7EEBAB1}"/>
                  </a:ext>
                </a:extLst>
              </p:cNvPr>
              <p:cNvSpPr/>
              <p:nvPr/>
            </p:nvSpPr>
            <p:spPr>
              <a:xfrm>
                <a:off x="2448506" y="4307789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2E53C5-6CE6-5143-92E5-F9D6C7EEBA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8506" y="4307789"/>
                <a:ext cx="574132" cy="461665"/>
              </a:xfrm>
              <a:prstGeom prst="rect">
                <a:avLst/>
              </a:prstGeom>
              <a:blipFill>
                <a:blip r:embed="rId5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1E2BB-E84F-1B41-939B-B841E0CAAED5}"/>
                  </a:ext>
                </a:extLst>
              </p:cNvPr>
              <p:cNvSpPr/>
              <p:nvPr/>
            </p:nvSpPr>
            <p:spPr>
              <a:xfrm>
                <a:off x="3109955" y="2597049"/>
                <a:ext cx="5670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1E2BB-E84F-1B41-939B-B841E0CAAE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9955" y="2597049"/>
                <a:ext cx="567014" cy="461665"/>
              </a:xfrm>
              <a:prstGeom prst="rect">
                <a:avLst/>
              </a:prstGeom>
              <a:blipFill>
                <a:blip r:embed="rId6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6F9AD6A-1950-8C42-89AD-49EBEBF4CCE5}"/>
                  </a:ext>
                </a:extLst>
              </p:cNvPr>
              <p:cNvSpPr/>
              <p:nvPr/>
            </p:nvSpPr>
            <p:spPr>
              <a:xfrm>
                <a:off x="4817776" y="3846124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6F9AD6A-1950-8C42-89AD-49EBEBF4CC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7776" y="3846124"/>
                <a:ext cx="574132" cy="461665"/>
              </a:xfrm>
              <a:prstGeom prst="rect">
                <a:avLst/>
              </a:prstGeom>
              <a:blipFill>
                <a:blip r:embed="rId7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D9A9102-02DA-5C4A-8639-BE7AACF5DE2C}"/>
                  </a:ext>
                </a:extLst>
              </p:cNvPr>
              <p:cNvSpPr/>
              <p:nvPr/>
            </p:nvSpPr>
            <p:spPr>
              <a:xfrm>
                <a:off x="6861822" y="4307789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D9A9102-02DA-5C4A-8639-BE7AACF5DE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822" y="4307789"/>
                <a:ext cx="574132" cy="461665"/>
              </a:xfrm>
              <a:prstGeom prst="rect">
                <a:avLst/>
              </a:prstGeom>
              <a:blipFill>
                <a:blip r:embed="rId8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006F77F-180B-3849-ABEF-B5C85DDB068E}"/>
                  </a:ext>
                </a:extLst>
              </p:cNvPr>
              <p:cNvSpPr/>
              <p:nvPr/>
            </p:nvSpPr>
            <p:spPr>
              <a:xfrm>
                <a:off x="7523271" y="2597049"/>
                <a:ext cx="5670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006F77F-180B-3849-ABEF-B5C85DDB06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3271" y="2597049"/>
                <a:ext cx="567014" cy="461665"/>
              </a:xfrm>
              <a:prstGeom prst="rect">
                <a:avLst/>
              </a:prstGeom>
              <a:blipFill>
                <a:blip r:embed="rId9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991A62E-D8E9-3A49-A511-E87E1C13EAF8}"/>
                  </a:ext>
                </a:extLst>
              </p:cNvPr>
              <p:cNvSpPr/>
              <p:nvPr/>
            </p:nvSpPr>
            <p:spPr>
              <a:xfrm>
                <a:off x="9231092" y="3846124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991A62E-D8E9-3A49-A511-E87E1C13E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1092" y="3846124"/>
                <a:ext cx="574132" cy="461665"/>
              </a:xfrm>
              <a:prstGeom prst="rect">
                <a:avLst/>
              </a:prstGeom>
              <a:blipFill>
                <a:blip r:embed="rId10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8862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BA0D-C22C-1C4D-8775-8ECDFB90F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8325" y="432029"/>
            <a:ext cx="8515350" cy="1325563"/>
          </a:xfrm>
        </p:spPr>
        <p:txBody>
          <a:bodyPr/>
          <a:lstStyle/>
          <a:p>
            <a:pPr algn="ctr"/>
            <a:r>
              <a:rPr lang="en-US" dirty="0"/>
              <a:t>Distance Matrix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A226FD7-FD54-6C40-8097-41039543C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67749" y="1668162"/>
            <a:ext cx="4356400" cy="43564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2E53C5-6CE6-5143-92E5-F9D6C7EEBAB1}"/>
                  </a:ext>
                </a:extLst>
              </p:cNvPr>
              <p:cNvSpPr/>
              <p:nvPr/>
            </p:nvSpPr>
            <p:spPr>
              <a:xfrm>
                <a:off x="2718322" y="3618062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22E53C5-6CE6-5143-92E5-F9D6C7EEBA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8322" y="3618062"/>
                <a:ext cx="574132" cy="461665"/>
              </a:xfrm>
              <a:prstGeom prst="rect">
                <a:avLst/>
              </a:prstGeom>
              <a:blipFill>
                <a:blip r:embed="rId4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1E2BB-E84F-1B41-939B-B841E0CAAED5}"/>
                  </a:ext>
                </a:extLst>
              </p:cNvPr>
              <p:cNvSpPr/>
              <p:nvPr/>
            </p:nvSpPr>
            <p:spPr>
              <a:xfrm>
                <a:off x="3464612" y="2224466"/>
                <a:ext cx="5670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1E2BB-E84F-1B41-939B-B841E0CAAE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4612" y="2224466"/>
                <a:ext cx="567014" cy="461665"/>
              </a:xfrm>
              <a:prstGeom prst="rect">
                <a:avLst/>
              </a:prstGeom>
              <a:blipFill>
                <a:blip r:embed="rId5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6F9AD6A-1950-8C42-89AD-49EBEBF4CCE5}"/>
                  </a:ext>
                </a:extLst>
              </p:cNvPr>
              <p:cNvSpPr/>
              <p:nvPr/>
            </p:nvSpPr>
            <p:spPr>
              <a:xfrm>
                <a:off x="5521520" y="3604365"/>
                <a:ext cx="5741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6F9AD6A-1950-8C42-89AD-49EBEBF4CC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1520" y="3604365"/>
                <a:ext cx="574132" cy="461665"/>
              </a:xfrm>
              <a:prstGeom prst="rect">
                <a:avLst/>
              </a:prstGeom>
              <a:blipFill>
                <a:blip r:embed="rId6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886B5CB-6E13-274C-ACCE-DD9CC44BC747}"/>
              </a:ext>
            </a:extLst>
          </p:cNvPr>
          <p:cNvCxnSpPr/>
          <p:nvPr/>
        </p:nvCxnSpPr>
        <p:spPr>
          <a:xfrm flipV="1">
            <a:off x="3310086" y="2686130"/>
            <a:ext cx="746290" cy="139359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726321-3D32-4D41-8286-6FB30C4408BB}"/>
              </a:ext>
            </a:extLst>
          </p:cNvPr>
          <p:cNvCxnSpPr>
            <a:cxnSpLocks/>
          </p:cNvCxnSpPr>
          <p:nvPr/>
        </p:nvCxnSpPr>
        <p:spPr>
          <a:xfrm>
            <a:off x="3356868" y="4100046"/>
            <a:ext cx="2164652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ABFFC1-4673-0B4D-B240-4F84D3127334}"/>
              </a:ext>
            </a:extLst>
          </p:cNvPr>
          <p:cNvCxnSpPr>
            <a:cxnSpLocks/>
          </p:cNvCxnSpPr>
          <p:nvPr/>
        </p:nvCxnSpPr>
        <p:spPr>
          <a:xfrm>
            <a:off x="4056376" y="2696290"/>
            <a:ext cx="1495624" cy="140375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CC15B62-BF56-DE40-BF9F-426590DE1627}"/>
              </a:ext>
            </a:extLst>
          </p:cNvPr>
          <p:cNvSpPr txBox="1"/>
          <p:nvPr/>
        </p:nvSpPr>
        <p:spPr>
          <a:xfrm>
            <a:off x="3057857" y="2978892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D(0,1)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BA0F53-C1CD-B548-864A-89A774C2FEA2}"/>
              </a:ext>
            </a:extLst>
          </p:cNvPr>
          <p:cNvSpPr txBox="1"/>
          <p:nvPr/>
        </p:nvSpPr>
        <p:spPr>
          <a:xfrm>
            <a:off x="4861257" y="3098709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D(1,2)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E10FDF-5540-8C48-83B9-A71AE37F7301}"/>
              </a:ext>
            </a:extLst>
          </p:cNvPr>
          <p:cNvSpPr txBox="1"/>
          <p:nvPr/>
        </p:nvSpPr>
        <p:spPr>
          <a:xfrm>
            <a:off x="4232246" y="4168080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D(0,2)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Table 16">
                <a:extLst>
                  <a:ext uri="{FF2B5EF4-FFF2-40B4-BE49-F238E27FC236}">
                    <a16:creationId xmlns:a16="http://schemas.microsoft.com/office/drawing/2014/main" id="{E496D11D-577E-134A-9B37-5E7606E0E6E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57828308"/>
                  </p:ext>
                </p:extLst>
              </p:nvPr>
            </p:nvGraphicFramePr>
            <p:xfrm>
              <a:off x="6858634" y="1931468"/>
              <a:ext cx="3423284" cy="307741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55821">
                      <a:extLst>
                        <a:ext uri="{9D8B030D-6E8A-4147-A177-3AD203B41FA5}">
                          <a16:colId xmlns:a16="http://schemas.microsoft.com/office/drawing/2014/main" val="3407680308"/>
                        </a:ext>
                      </a:extLst>
                    </a:gridCol>
                    <a:gridCol w="855821">
                      <a:extLst>
                        <a:ext uri="{9D8B030D-6E8A-4147-A177-3AD203B41FA5}">
                          <a16:colId xmlns:a16="http://schemas.microsoft.com/office/drawing/2014/main" val="1961555015"/>
                        </a:ext>
                      </a:extLst>
                    </a:gridCol>
                    <a:gridCol w="855821">
                      <a:extLst>
                        <a:ext uri="{9D8B030D-6E8A-4147-A177-3AD203B41FA5}">
                          <a16:colId xmlns:a16="http://schemas.microsoft.com/office/drawing/2014/main" val="977505147"/>
                        </a:ext>
                      </a:extLst>
                    </a:gridCol>
                    <a:gridCol w="855821">
                      <a:extLst>
                        <a:ext uri="{9D8B030D-6E8A-4147-A177-3AD203B41FA5}">
                          <a16:colId xmlns:a16="http://schemas.microsoft.com/office/drawing/2014/main" val="2548549048"/>
                        </a:ext>
                      </a:extLst>
                    </a:gridCol>
                  </a:tblGrid>
                  <a:tr h="769353"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25559496"/>
                      </a:ext>
                    </a:extLst>
                  </a:tr>
                  <a:tr h="76935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b="1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1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e>
                                </m:rad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7327357"/>
                      </a:ext>
                    </a:extLst>
                  </a:tr>
                  <a:tr h="76935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b="1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1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e>
                                </m:rad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1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e>
                                </m:rad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9540570"/>
                      </a:ext>
                    </a:extLst>
                  </a:tr>
                  <a:tr h="769353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b="1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18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e>
                                </m:rad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0412971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Table 16">
                <a:extLst>
                  <a:ext uri="{FF2B5EF4-FFF2-40B4-BE49-F238E27FC236}">
                    <a16:creationId xmlns:a16="http://schemas.microsoft.com/office/drawing/2014/main" id="{E496D11D-577E-134A-9B37-5E7606E0E6E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57828308"/>
                  </p:ext>
                </p:extLst>
              </p:nvPr>
            </p:nvGraphicFramePr>
            <p:xfrm>
              <a:off x="6858634" y="1931468"/>
              <a:ext cx="3423284" cy="307741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55821">
                      <a:extLst>
                        <a:ext uri="{9D8B030D-6E8A-4147-A177-3AD203B41FA5}">
                          <a16:colId xmlns:a16="http://schemas.microsoft.com/office/drawing/2014/main" val="3407680308"/>
                        </a:ext>
                      </a:extLst>
                    </a:gridCol>
                    <a:gridCol w="855821">
                      <a:extLst>
                        <a:ext uri="{9D8B030D-6E8A-4147-A177-3AD203B41FA5}">
                          <a16:colId xmlns:a16="http://schemas.microsoft.com/office/drawing/2014/main" val="1961555015"/>
                        </a:ext>
                      </a:extLst>
                    </a:gridCol>
                    <a:gridCol w="855821">
                      <a:extLst>
                        <a:ext uri="{9D8B030D-6E8A-4147-A177-3AD203B41FA5}">
                          <a16:colId xmlns:a16="http://schemas.microsoft.com/office/drawing/2014/main" val="977505147"/>
                        </a:ext>
                      </a:extLst>
                    </a:gridCol>
                    <a:gridCol w="855821">
                      <a:extLst>
                        <a:ext uri="{9D8B030D-6E8A-4147-A177-3AD203B41FA5}">
                          <a16:colId xmlns:a16="http://schemas.microsoft.com/office/drawing/2014/main" val="2548549048"/>
                        </a:ext>
                      </a:extLst>
                    </a:gridCol>
                  </a:tblGrid>
                  <a:tr h="769353"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>
                            <a:solidFill>
                              <a:schemeClr val="tx1"/>
                            </a:solidFill>
                            <a:latin typeface="Myriad Pro" panose="020B0503030403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101493" t="-1639" r="-202985" b="-3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198529" t="-1639" r="-100000" b="-3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302985" t="-1639" r="-1493" b="-3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25559496"/>
                      </a:ext>
                    </a:extLst>
                  </a:tr>
                  <a:tr h="76935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t="-101639" r="-298529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198529" t="-101639" r="-100000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7327357"/>
                      </a:ext>
                    </a:extLst>
                  </a:tr>
                  <a:tr h="76935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t="-205000" r="-298529" b="-10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101493" t="-205000" r="-202985" b="-10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302985" t="-205000" r="-1493" b="-10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9540570"/>
                      </a:ext>
                    </a:extLst>
                  </a:tr>
                  <a:tr h="76935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t="-300000" r="-298529" b="-16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7"/>
                          <a:stretch>
                            <a:fillRect l="-198529" t="-300000" r="-100000" b="-16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Myriad Pro" panose="020B0503030403020204" pitchFamily="34" charset="0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0412971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95A7BC6-07C4-1148-A309-F3FB19A1C392}"/>
                  </a:ext>
                </a:extLst>
              </p:cNvPr>
              <p:cNvSpPr txBox="1"/>
              <p:nvPr/>
            </p:nvSpPr>
            <p:spPr>
              <a:xfrm>
                <a:off x="7570910" y="5331037"/>
                <a:ext cx="1689565" cy="3916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95A7BC6-07C4-1148-A309-F3FB19A1C3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0910" y="5331037"/>
                <a:ext cx="1689565" cy="391646"/>
              </a:xfrm>
              <a:prstGeom prst="rect">
                <a:avLst/>
              </a:prstGeom>
              <a:blipFill>
                <a:blip r:embed="rId8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4429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41510-E43D-9745-B2CE-5AD09643A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11930" cy="1325563"/>
          </a:xfrm>
        </p:spPr>
        <p:txBody>
          <a:bodyPr/>
          <a:lstStyle/>
          <a:p>
            <a:r>
              <a:rPr lang="en-US" dirty="0"/>
              <a:t>(Metric) Multidimensional Scaling Optimization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DE4A4CD-AB02-454D-AE23-378150FCC4E8}"/>
              </a:ext>
            </a:extLst>
          </p:cNvPr>
          <p:cNvGrpSpPr/>
          <p:nvPr/>
        </p:nvGrpSpPr>
        <p:grpSpPr>
          <a:xfrm>
            <a:off x="2990335" y="1966896"/>
            <a:ext cx="5399903" cy="1779373"/>
            <a:chOff x="3002692" y="2706130"/>
            <a:chExt cx="5399903" cy="177937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068081B-0149-6F4A-8086-6FDF237A3BEC}"/>
                    </a:ext>
                  </a:extLst>
                </p:cNvPr>
                <p:cNvSpPr txBox="1"/>
                <p:nvPr/>
              </p:nvSpPr>
              <p:spPr>
                <a:xfrm>
                  <a:off x="3437824" y="3532822"/>
                  <a:ext cx="4095928" cy="78752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𝑆𝑡𝑟𝑒𝑠𝑠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rad>
                                  <m:radPr>
                                    <m:degHide m:val="on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𝐷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d>
                                              <m:dPr>
                                                <m:begChr m:val="|"/>
                                                <m:endChr m:val="|"/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−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𝑗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e>
                                        </m:d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</m:e>
                            </m:nary>
                          </m:e>
                        </m:nary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068081B-0149-6F4A-8086-6FDF237A3B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37824" y="3532822"/>
                  <a:ext cx="4095928" cy="787523"/>
                </a:xfrm>
                <a:prstGeom prst="rect">
                  <a:avLst/>
                </a:prstGeom>
                <a:blipFill>
                  <a:blip r:embed="rId3"/>
                  <a:stretch>
                    <a:fillRect l="-926" t="-112698" b="-16825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3A10642-5B37-EA43-AE6C-C5CAB31DCD08}"/>
                </a:ext>
              </a:extLst>
            </p:cNvPr>
            <p:cNvSpPr/>
            <p:nvPr/>
          </p:nvSpPr>
          <p:spPr>
            <a:xfrm>
              <a:off x="3002692" y="2706130"/>
              <a:ext cx="5399903" cy="177937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1208BB5-8FDA-4446-B49E-E2ECB3E0142E}"/>
                    </a:ext>
                  </a:extLst>
                </p:cNvPr>
                <p:cNvSpPr txBox="1"/>
                <p:nvPr/>
              </p:nvSpPr>
              <p:spPr>
                <a:xfrm>
                  <a:off x="3608173" y="2916195"/>
                  <a:ext cx="1653786" cy="45147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i="0" smtClean="0"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𝑆𝑡𝑟𝑒𝑠𝑠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1208BB5-8FDA-4446-B49E-E2ECB3E0142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08173" y="2916195"/>
                  <a:ext cx="1653786" cy="451470"/>
                </a:xfrm>
                <a:prstGeom prst="rect">
                  <a:avLst/>
                </a:prstGeom>
                <a:blipFill>
                  <a:blip r:embed="rId4"/>
                  <a:stretch>
                    <a:fillRect b="-277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D940861-257C-7A4E-A0C2-C8C2826FB615}"/>
                  </a:ext>
                </a:extLst>
              </p:cNvPr>
              <p:cNvSpPr txBox="1"/>
              <p:nvPr/>
            </p:nvSpPr>
            <p:spPr>
              <a:xfrm>
                <a:off x="531303" y="4310337"/>
                <a:ext cx="11129393" cy="20313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Given 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distance matrix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b="0" dirty="0"/>
              </a:p>
              <a:p>
                <a:endParaRPr lang="en-US" dirty="0"/>
              </a:p>
              <a:p>
                <a:r>
                  <a:rPr lang="en-US" dirty="0"/>
                  <a:t>Outputs a set of new coordinates for datapoints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,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r>
                  <a:rPr lang="en-US" dirty="0"/>
                  <a:t>Minimizes difference between given distances (from a distance matrix) and Euclidean distances between coordinates</a:t>
                </a:r>
              </a:p>
              <a:p>
                <a:endParaRPr lang="en-US" dirty="0"/>
              </a:p>
              <a:p>
                <a:r>
                  <a:rPr lang="en-US" dirty="0"/>
                  <a:t>**Generally solved be iterative steepest descent, or a variant called stress majorization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D940861-257C-7A4E-A0C2-C8C2826FB6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303" y="4310337"/>
                <a:ext cx="11129393" cy="2031325"/>
              </a:xfrm>
              <a:prstGeom prst="rect">
                <a:avLst/>
              </a:prstGeom>
              <a:blipFill>
                <a:blip r:embed="rId5"/>
                <a:stretch>
                  <a:fillRect l="-456" t="-1242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3406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BF883-09A8-BC45-93A9-46428106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case: Classic MDS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12B3769-70E9-4547-8E6B-B39F7E5994D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If our original distance matrix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 contains pairwise Euclidean distances between points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This means that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/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, i.e., contains an inner product structure</a:t>
                </a:r>
              </a:p>
              <a:p>
                <a:endParaRPr lang="en-US" dirty="0"/>
              </a:p>
              <a:p>
                <a:r>
                  <a:rPr lang="en-US" dirty="0"/>
                  <a:t>This means we could reformulate this problem as trying to preserve inner products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, which we saw can be done using SVD!</a:t>
                </a:r>
              </a:p>
              <a:p>
                <a:pPr lvl="1"/>
                <a:r>
                  <a:rPr lang="en-US" dirty="0"/>
                  <a:t>Like PCA!!</a:t>
                </a:r>
              </a:p>
              <a:p>
                <a:pPr lvl="1"/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12B3769-70E9-4547-8E6B-B39F7E5994D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 r="-1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C5391BC-D990-8F48-ACF9-C8D02930E492}"/>
                  </a:ext>
                </a:extLst>
              </p:cNvPr>
              <p:cNvSpPr txBox="1"/>
              <p:nvPr/>
            </p:nvSpPr>
            <p:spPr>
              <a:xfrm>
                <a:off x="10612074" y="5528143"/>
                <a:ext cx="432105" cy="3916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C5391BC-D990-8F48-ACF9-C8D02930E4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2074" y="5528143"/>
                <a:ext cx="432105" cy="391646"/>
              </a:xfrm>
              <a:prstGeom prst="rect">
                <a:avLst/>
              </a:prstGeom>
              <a:blipFill>
                <a:blip r:embed="rId4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3414F4F-BE70-8040-AEFC-3380471DF226}"/>
                  </a:ext>
                </a:extLst>
              </p:cNvPr>
              <p:cNvSpPr txBox="1"/>
              <p:nvPr/>
            </p:nvSpPr>
            <p:spPr>
              <a:xfrm>
                <a:off x="7018445" y="5591515"/>
                <a:ext cx="3679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3414F4F-BE70-8040-AEFC-3380471DF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8445" y="5591515"/>
                <a:ext cx="367986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7567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484E5-9B6F-474C-B75B-1E0E5CD7B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Law of Cosines to 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BE915F-FE6B-6E49-9A5B-8697D2AFD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70770"/>
            <a:ext cx="3856338" cy="235142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11A2E39-3774-0741-B682-21342061EA9D}"/>
                  </a:ext>
                </a:extLst>
              </p:cNvPr>
              <p:cNvSpPr txBox="1"/>
              <p:nvPr/>
            </p:nvSpPr>
            <p:spPr>
              <a:xfrm>
                <a:off x="5862955" y="4905220"/>
                <a:ext cx="3679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11A2E39-3774-0741-B682-21342061EA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2955" y="4905220"/>
                <a:ext cx="367986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ECD5AFB-88E6-CF4D-84C6-B66ABC3DB1D1}"/>
                  </a:ext>
                </a:extLst>
              </p:cNvPr>
              <p:cNvSpPr txBox="1"/>
              <p:nvPr/>
            </p:nvSpPr>
            <p:spPr>
              <a:xfrm>
                <a:off x="7236941" y="2928622"/>
                <a:ext cx="4333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ECD5AFB-88E6-CF4D-84C6-B66ABC3DB1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941" y="2928622"/>
                <a:ext cx="43338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E7924DD-99DA-494F-8F51-3E616144B0E6}"/>
                  </a:ext>
                </a:extLst>
              </p:cNvPr>
              <p:cNvSpPr txBox="1"/>
              <p:nvPr/>
            </p:nvSpPr>
            <p:spPr>
              <a:xfrm>
                <a:off x="9441592" y="4905220"/>
                <a:ext cx="432105" cy="3916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E7924DD-99DA-494F-8F51-3E616144B0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41592" y="4905220"/>
                <a:ext cx="432105" cy="391646"/>
              </a:xfrm>
              <a:prstGeom prst="rect">
                <a:avLst/>
              </a:prstGeom>
              <a:blipFill>
                <a:blip r:embed="rId6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9D510200-A1C0-AB41-9759-C694D72A91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3307" y="2056685"/>
            <a:ext cx="5022693" cy="105660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37B477E-C646-F942-B4FB-B056248A82A8}"/>
                  </a:ext>
                </a:extLst>
              </p:cNvPr>
              <p:cNvSpPr txBox="1"/>
              <p:nvPr/>
            </p:nvSpPr>
            <p:spPr>
              <a:xfrm>
                <a:off x="1248179" y="3606213"/>
                <a:ext cx="144110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=||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37B477E-C646-F942-B4FB-B056248A82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8179" y="3606213"/>
                <a:ext cx="1441100" cy="276999"/>
              </a:xfrm>
              <a:prstGeom prst="rect">
                <a:avLst/>
              </a:prstGeom>
              <a:blipFill>
                <a:blip r:embed="rId8"/>
                <a:stretch>
                  <a:fillRect l="-4386" t="-4545" r="-2632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FC3EC5A-6685-6F42-AD90-8D8E7B6FEE6D}"/>
                  </a:ext>
                </a:extLst>
              </p:cNvPr>
              <p:cNvSpPr/>
              <p:nvPr/>
            </p:nvSpPr>
            <p:spPr>
              <a:xfrm>
                <a:off x="1140970" y="4180314"/>
                <a:ext cx="1617238" cy="3916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=||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FC3EC5A-6685-6F42-AD90-8D8E7B6FEE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0970" y="4180314"/>
                <a:ext cx="1617238" cy="391646"/>
              </a:xfrm>
              <a:prstGeom prst="rect">
                <a:avLst/>
              </a:prstGeom>
              <a:blipFill>
                <a:blip r:embed="rId9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90C6438-844B-6B45-92DF-9ED42574A7CC}"/>
                  </a:ext>
                </a:extLst>
              </p:cNvPr>
              <p:cNvSpPr/>
              <p:nvPr/>
            </p:nvSpPr>
            <p:spPr>
              <a:xfrm>
                <a:off x="1093527" y="5078729"/>
                <a:ext cx="3535327" cy="3916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mtClean="0">
                        <a:latin typeface="Cambria Math" panose="02040503050406030204" pitchFamily="18" charset="0"/>
                      </a:rPr>
                      <m:t>2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ab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=2&lt;</m:t>
                    </m:r>
                  </m:oMath>
                </a14:m>
                <a:r>
                  <a:rPr lang="en-US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US" dirty="0"/>
                      <m:t> </m:t>
                    </m:r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&gt;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90C6438-844B-6B45-92DF-9ED42574A7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3527" y="5078729"/>
                <a:ext cx="3535327" cy="391646"/>
              </a:xfrm>
              <a:prstGeom prst="rect">
                <a:avLst/>
              </a:prstGeom>
              <a:blipFill>
                <a:blip r:embed="rId10"/>
                <a:stretch>
                  <a:fillRect t="-312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94BC6E6-4C72-174E-9597-0CCCED4E9904}"/>
                  </a:ext>
                </a:extLst>
              </p:cNvPr>
              <p:cNvSpPr txBox="1"/>
              <p:nvPr/>
            </p:nvSpPr>
            <p:spPr>
              <a:xfrm>
                <a:off x="965249" y="5853801"/>
                <a:ext cx="7052380" cy="32970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||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  <m:acc>
                          <m:accPr>
                            <m:chr m:val="̅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||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  <m:acc>
                          <m:accPr>
                            <m:chr m:val="̅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||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2&lt;</m:t>
                    </m:r>
                  </m:oMath>
                </a14:m>
                <a:r>
                  <a:rPr lang="en-US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US" dirty="0"/>
                      <m:t> </m:t>
                    </m:r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&gt;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94BC6E6-4C72-174E-9597-0CCCED4E99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5249" y="5853801"/>
                <a:ext cx="7052380" cy="329706"/>
              </a:xfrm>
              <a:prstGeom prst="rect">
                <a:avLst/>
              </a:prstGeom>
              <a:blipFill>
                <a:blip r:embed="rId11"/>
                <a:stretch>
                  <a:fillRect l="-1077" t="-11111" b="-25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2312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5F368-1C3A-C94C-9EF0-6F341F6DC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Reformulate Stress to Strain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831F17-7654-E347-B1E6-4F2DC59EDE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64535" y="4187549"/>
                <a:ext cx="8849139" cy="182824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—the data Euclidean dot product matrix which can be derived from distance matrix by double centering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=(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is the identity matrix,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is a matrix of all 1s in n dimensions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831F17-7654-E347-B1E6-4F2DC59EDE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64535" y="4187549"/>
                <a:ext cx="8849139" cy="1828248"/>
              </a:xfrm>
              <a:blipFill>
                <a:blip r:embed="rId3"/>
                <a:stretch>
                  <a:fillRect l="-1003" t="-5517" r="-11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70143938-3B91-B349-968F-FDFC7BA01D77}"/>
              </a:ext>
            </a:extLst>
          </p:cNvPr>
          <p:cNvGrpSpPr/>
          <p:nvPr/>
        </p:nvGrpSpPr>
        <p:grpSpPr>
          <a:xfrm>
            <a:off x="2632526" y="1976835"/>
            <a:ext cx="5399903" cy="1779373"/>
            <a:chOff x="3002692" y="2706130"/>
            <a:chExt cx="5399903" cy="177937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E7F876FC-800B-B941-98DC-FE38D9BB5F0D}"/>
                    </a:ext>
                  </a:extLst>
                </p:cNvPr>
                <p:cNvSpPr txBox="1"/>
                <p:nvPr/>
              </p:nvSpPr>
              <p:spPr>
                <a:xfrm>
                  <a:off x="3437824" y="3532822"/>
                  <a:ext cx="3695499" cy="85382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𝑆𝑡𝑟𝑎𝑖𝑛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rad>
                                  <m:radPr>
                                    <m:degHide m:val="on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f>
                                      <m:f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𝐵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Sup>
                                              <m:sSub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𝑇</m:t>
                                                </m:r>
                                              </m:sup>
                                            </m:sSubSup>
                                            <m:sSubSup>
                                              <m:sSubSup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</m:sub>
                                              <m:sup/>
                                            </m:sSubSup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  <m:sup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num>
                                      <m:den>
                                        <m:sSubSup>
                                          <m:sSubSup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𝐵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  <m:sup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bSup>
                                      </m:den>
                                    </m:f>
                                  </m:e>
                                </m:rad>
                              </m:e>
                            </m:nary>
                          </m:e>
                        </m:nary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E7F876FC-800B-B941-98DC-FE38D9BB5F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37824" y="3532822"/>
                  <a:ext cx="3695499" cy="853823"/>
                </a:xfrm>
                <a:prstGeom prst="rect">
                  <a:avLst/>
                </a:prstGeom>
                <a:blipFill>
                  <a:blip r:embed="rId4"/>
                  <a:stretch>
                    <a:fillRect l="-1027" t="-97059" b="-1558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8A5FF0-0235-624F-AE74-78378C5C8113}"/>
                </a:ext>
              </a:extLst>
            </p:cNvPr>
            <p:cNvSpPr/>
            <p:nvPr/>
          </p:nvSpPr>
          <p:spPr>
            <a:xfrm>
              <a:off x="3002692" y="2706130"/>
              <a:ext cx="5399903" cy="177937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C9D6B64-45D6-E845-A47B-B2F871020DCD}"/>
                    </a:ext>
                  </a:extLst>
                </p:cNvPr>
                <p:cNvSpPr txBox="1"/>
                <p:nvPr/>
              </p:nvSpPr>
              <p:spPr>
                <a:xfrm>
                  <a:off x="3608173" y="2916195"/>
                  <a:ext cx="1659429" cy="45147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i="0" smtClean="0"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𝑆𝑡𝑟𝑎𝑖𝑛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C9D6B64-45D6-E845-A47B-B2F871020DC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08173" y="2916195"/>
                  <a:ext cx="1659429" cy="45147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003274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C7E65-41A4-EE47-85DC-BDE6BBF8C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 Centering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AD65465-C42B-134A-8090-24A6B994D954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246861" cy="601389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||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  <m:acc>
                          <m:accPr>
                            <m:chr m:val="̅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||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  <m:acc>
                          <m:accPr>
                            <m:chr m:val="̅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||</m:t>
                            </m:r>
                          </m:e>
                          <m:sub>
                            <m:eqArr>
                              <m:eqArr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/>
                            </m:eqArr>
                          </m:sub>
                        </m:sSub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2&lt;</m:t>
                    </m:r>
                  </m:oMath>
                </a14:m>
                <a:r>
                  <a:rPr lang="en-US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US" dirty="0"/>
                      <m:t> </m:t>
                    </m:r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&gt;</m:t>
                    </m:r>
                  </m:oMath>
                </a14:m>
                <a:endParaRPr lang="en-US" b="0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The last term is the </a:t>
                </a:r>
                <a:r>
                  <a:rPr lang="en-US" i="1" dirty="0"/>
                  <a:t>centered data </a:t>
                </a:r>
                <a:r>
                  <a:rPr lang="en-US" dirty="0"/>
                  <a:t>inner product matrix!</a:t>
                </a:r>
              </a:p>
              <a:p>
                <a:r>
                  <a:rPr lang="en-US" dirty="0"/>
                  <a:t>We can directly modify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to get rid of the rest of the terms </a:t>
                </a:r>
              </a:p>
              <a:p>
                <a:r>
                  <a:rPr lang="en-US" dirty="0"/>
                  <a:t>Define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b="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This operation is called double centering </a:t>
                </a:r>
              </a:p>
              <a:p>
                <a:pPr lvl="1"/>
                <a:r>
                  <a:rPr lang="en-US" dirty="0"/>
                  <a:t>We can actually ”recover these coordinates” by </a:t>
                </a:r>
                <a:r>
                  <a:rPr lang="en-US" dirty="0" err="1"/>
                  <a:t>eigendecomposition</a:t>
                </a:r>
                <a:r>
                  <a:rPr lang="en-US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sSup>
                      <m:sSupPr>
                        <m:ctrl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sSup>
                      <m:sSupPr>
                        <m:ctrl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𝑈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sSup>
                      <m:sSupPr>
                        <m:ctrl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=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𝑈</m:t>
                    </m:r>
                    <m:rad>
                      <m:radPr>
                        <m:degHide m:val="on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sty m:val="p"/>
                          </m:rPr>
                          <a:rPr lang="el-G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</m:rad>
                    <m:rad>
                      <m:radPr>
                        <m:degHide m:val="on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sty m:val="p"/>
                          </m:rPr>
                          <a:rPr lang="el-GR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</m:rad>
                  </m:oMath>
                </a14:m>
                <a:r>
                  <a:rPr lang="el-GR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>
                    <a:sym typeface="Wingdings" pitchFamily="2" charset="2"/>
                  </a:rPr>
                  <a:t>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𝑐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𝑇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𝑈</m:t>
                    </m:r>
                    <m:rad>
                      <m:radPr>
                        <m:degHide m:val="on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sty m:val="p"/>
                          </m:rPr>
                          <a:rPr lang="el-GR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</m:rad>
                  </m:oMath>
                </a14:m>
                <a:br>
                  <a:rPr lang="en-US" dirty="0"/>
                </a:br>
                <a:r>
                  <a:rPr lang="en-US" dirty="0"/>
                  <a:t>					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AD65465-C42B-134A-8090-24A6B994D954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246861" cy="6013890"/>
              </a:xfrm>
              <a:prstGeom prst="rect">
                <a:avLst/>
              </a:prstGeom>
              <a:blipFill>
                <a:blip r:embed="rId3"/>
                <a:stretch>
                  <a:fillRect l="-1806" t="-16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ight Brace 4">
            <a:extLst>
              <a:ext uri="{FF2B5EF4-FFF2-40B4-BE49-F238E27FC236}">
                <a16:creationId xmlns:a16="http://schemas.microsoft.com/office/drawing/2014/main" id="{3AFFD285-73B4-5C42-B590-7F5874FFE233}"/>
              </a:ext>
            </a:extLst>
          </p:cNvPr>
          <p:cNvSpPr/>
          <p:nvPr/>
        </p:nvSpPr>
        <p:spPr>
          <a:xfrm rot="5400000">
            <a:off x="10330248" y="1643450"/>
            <a:ext cx="383060" cy="2051221"/>
          </a:xfrm>
          <a:prstGeom prst="rightBrace">
            <a:avLst/>
          </a:prstGeom>
          <a:solidFill>
            <a:schemeClr val="bg1"/>
          </a:solidFill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F6A9F60-0E7F-0C4B-B8D3-31BFA7381C20}"/>
                  </a:ext>
                </a:extLst>
              </p:cNvPr>
              <p:cNvSpPr txBox="1"/>
              <p:nvPr/>
            </p:nvSpPr>
            <p:spPr>
              <a:xfrm>
                <a:off x="9923825" y="2927721"/>
                <a:ext cx="119590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F6A9F60-0E7F-0C4B-B8D3-31BFA7381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23825" y="2927721"/>
                <a:ext cx="1195905" cy="584775"/>
              </a:xfrm>
              <a:prstGeom prst="rect">
                <a:avLst/>
              </a:prstGeom>
              <a:blipFill>
                <a:blip r:embed="rId4"/>
                <a:stretch>
                  <a:fillRect b="-2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9009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06231-A107-6445-BF56-D9142F0AD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Preserving inner products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2DEC42-095E-8848-A91A-243C65F6B2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Can also solve this using SVD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US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b="0" dirty="0"/>
              </a:p>
              <a:p>
                <a:r>
                  <a:rPr lang="en-US" dirty="0"/>
                  <a:t>The new coordinates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𝑈𝑆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This gives the EXACT same embedding as PCA</a:t>
                </a:r>
              </a:p>
              <a:p>
                <a:r>
                  <a:rPr lang="en-US" dirty="0"/>
                  <a:t>Note*** this will only work when Euclidean distances are chosen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2DEC42-095E-8848-A91A-243C65F6B2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9766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61A11-BA11-9749-993F-85DAC4BB8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PCA Optimization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68F345D-3C3C-6544-A647-8EF46A8FC89E}"/>
              </a:ext>
            </a:extLst>
          </p:cNvPr>
          <p:cNvGrpSpPr/>
          <p:nvPr/>
        </p:nvGrpSpPr>
        <p:grpSpPr>
          <a:xfrm>
            <a:off x="3582874" y="2989935"/>
            <a:ext cx="5026253" cy="945931"/>
            <a:chOff x="2511972" y="4011803"/>
            <a:chExt cx="4666594" cy="160072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9DE7325-A2EE-C245-BCFD-393524DF75F3}"/>
                </a:ext>
              </a:extLst>
            </p:cNvPr>
            <p:cNvSpPr/>
            <p:nvPr/>
          </p:nvSpPr>
          <p:spPr>
            <a:xfrm>
              <a:off x="2511972" y="4011803"/>
              <a:ext cx="4666594" cy="16007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7350CD0D-8C61-844C-9BC8-D6D6F55F35C3}"/>
                    </a:ext>
                  </a:extLst>
                </p:cNvPr>
                <p:cNvSpPr/>
                <p:nvPr/>
              </p:nvSpPr>
              <p:spPr>
                <a:xfrm>
                  <a:off x="2763958" y="4292302"/>
                  <a:ext cx="3535580" cy="77896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lim>
                            </m:limLow>
                          </m:fName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 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</m:d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m:rPr>
                                <m:sty m:val="p"/>
                              </m:rPr>
                              <a:rPr lang="el-G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Σ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  <m:r>
                              <m:rPr>
                                <m:nor/>
                              </m:rPr>
                              <a:rPr lang="en-US" dirty="0"/>
                              <m:t>) </m:t>
                            </m:r>
                          </m:e>
                        </m:fun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7350CD0D-8C61-844C-9BC8-D6D6F55F35C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63958" y="4292302"/>
                  <a:ext cx="3535580" cy="77896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612C6F8-9E3B-884D-9357-0AE11F069EE4}"/>
              </a:ext>
            </a:extLst>
          </p:cNvPr>
          <p:cNvSpPr txBox="1"/>
          <p:nvPr/>
        </p:nvSpPr>
        <p:spPr>
          <a:xfrm>
            <a:off x="4398905" y="2433873"/>
            <a:ext cx="2718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PC1 optimization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4576A6-C615-2443-B076-847FDB2B478F}"/>
              </a:ext>
            </a:extLst>
          </p:cNvPr>
          <p:cNvSpPr/>
          <p:nvPr/>
        </p:nvSpPr>
        <p:spPr>
          <a:xfrm>
            <a:off x="2743353" y="4456175"/>
            <a:ext cx="63628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ea typeface="Cambria Math" panose="02040503050406030204" pitchFamily="18" charset="0"/>
              </a:rPr>
              <a:t>Designed to maximize data variance in new/projected dimensions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89E747-01E1-9F45-BF4E-731BB5CA60B8}"/>
              </a:ext>
            </a:extLst>
          </p:cNvPr>
          <p:cNvSpPr txBox="1"/>
          <p:nvPr/>
        </p:nvSpPr>
        <p:spPr>
          <a:xfrm>
            <a:off x="2932387" y="5591503"/>
            <a:ext cx="6424195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3">
                    <a:lumMod val="75000"/>
                  </a:schemeClr>
                </a:solidFill>
              </a:rPr>
              <a:t>But: Variance is not necessarily the sole quantity want to preserve.</a:t>
            </a:r>
          </a:p>
        </p:txBody>
      </p:sp>
    </p:spTree>
    <p:extLst>
      <p:ext uri="{BB962C8B-B14F-4D97-AF65-F5344CB8AC3E}">
        <p14:creationId xmlns:p14="http://schemas.microsoft.com/office/powerpoint/2010/main" val="3859762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A7C28-1454-8E43-A830-92CCC853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this useful?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B961B-35F0-0B40-9616-B080C40C7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PCA is a fast way to preserve Euclidean distances</a:t>
            </a:r>
          </a:p>
          <a:p>
            <a:endParaRPr lang="en-US" dirty="0"/>
          </a:p>
          <a:p>
            <a:r>
              <a:rPr lang="en-US" dirty="0"/>
              <a:t>But if we have other distances---like manifold distances---we can derive interesting embeddings that show underlying structure of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2F4C8-4685-1E49-BF95-4BC78A9F8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3191186"/>
            <a:ext cx="998838" cy="90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843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0022E-AD84-1B49-9A28-325FEA176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PHATE (MDS on manifold distances)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76F10-3540-2E40-B6B3-D281A8C4F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Shows differentiation 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B38ACF-C172-CB4C-9B57-D231224EE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16488"/>
            <a:ext cx="12192000" cy="3176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6C66E5-005C-6541-8F3F-DE0BFB612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54" y="3429000"/>
            <a:ext cx="889000" cy="685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25FB4D-F2B9-644D-9F91-2A48F9A87233}"/>
              </a:ext>
            </a:extLst>
          </p:cNvPr>
          <p:cNvSpPr txBox="1"/>
          <p:nvPr/>
        </p:nvSpPr>
        <p:spPr>
          <a:xfrm>
            <a:off x="6669157" y="2723322"/>
            <a:ext cx="3881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Moon et al. Nature Biotechnology 2019</a:t>
            </a:r>
          </a:p>
        </p:txBody>
      </p:sp>
    </p:spTree>
    <p:extLst>
      <p:ext uri="{BB962C8B-B14F-4D97-AF65-F5344CB8AC3E}">
        <p14:creationId xmlns:p14="http://schemas.microsoft.com/office/powerpoint/2010/main" val="3855668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C586C-2C35-AA43-B299-9CE367AFE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 exercise: Other distances?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E5654-CD78-8149-9E4C-9ECDFE6D8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other distances you know?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Are they induced by an inner product?</a:t>
            </a:r>
          </a:p>
        </p:txBody>
      </p:sp>
    </p:spTree>
    <p:extLst>
      <p:ext uri="{BB962C8B-B14F-4D97-AF65-F5344CB8AC3E}">
        <p14:creationId xmlns:p14="http://schemas.microsoft.com/office/powerpoint/2010/main" val="785165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FFF1E-43E9-204A-B9ED-938E06ABF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 exercise: Distance preservation?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F3BFC-391D-BC47-84DB-FB7AC4571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some situations where you might get data as distances </a:t>
            </a:r>
          </a:p>
          <a:p>
            <a:endParaRPr lang="en-US" dirty="0"/>
          </a:p>
          <a:p>
            <a:r>
              <a:rPr lang="en-US" dirty="0"/>
              <a:t>How about data as similarities?</a:t>
            </a:r>
          </a:p>
        </p:txBody>
      </p:sp>
    </p:spTree>
    <p:extLst>
      <p:ext uri="{BB962C8B-B14F-4D97-AF65-F5344CB8AC3E}">
        <p14:creationId xmlns:p14="http://schemas.microsoft.com/office/powerpoint/2010/main" val="18440472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374E6-786C-C648-9C32-7835D24A8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MDS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BA351-B8A0-3D46-AB0E-F3B2E8187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5 US cities, look up distances between them </a:t>
            </a:r>
          </a:p>
          <a:p>
            <a:r>
              <a:rPr lang="en-US" dirty="0"/>
              <a:t>Create an embedding with </a:t>
            </a:r>
            <a:r>
              <a:rPr lang="en-US" dirty="0" err="1"/>
              <a:t>cmds</a:t>
            </a:r>
            <a:r>
              <a:rPr lang="en-US" dirty="0"/>
              <a:t>, </a:t>
            </a:r>
            <a:r>
              <a:rPr lang="en-US" dirty="0" err="1"/>
              <a:t>mmds</a:t>
            </a:r>
            <a:r>
              <a:rPr lang="en-US" dirty="0"/>
              <a:t>, and </a:t>
            </a:r>
            <a:r>
              <a:rPr lang="en-US" dirty="0" err="1"/>
              <a:t>nmds</a:t>
            </a:r>
            <a:r>
              <a:rPr lang="en-US" dirty="0"/>
              <a:t> </a:t>
            </a:r>
          </a:p>
          <a:p>
            <a:r>
              <a:rPr lang="en-US" dirty="0"/>
              <a:t>Visualize embeddings</a:t>
            </a:r>
          </a:p>
          <a:p>
            <a:r>
              <a:rPr lang="en-US" dirty="0"/>
              <a:t>Do they look like map projections? </a:t>
            </a:r>
          </a:p>
        </p:txBody>
      </p:sp>
    </p:spTree>
    <p:extLst>
      <p:ext uri="{BB962C8B-B14F-4D97-AF65-F5344CB8AC3E}">
        <p14:creationId xmlns:p14="http://schemas.microsoft.com/office/powerpoint/2010/main" val="913953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3F175-728E-7E4B-A9C5-EFAFD3C0D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Distance/Proximities Preservation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6526B-3EB4-AC40-B963-3596FDA24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 1: Preserving distances between datapoints in lower dimensions </a:t>
            </a:r>
          </a:p>
          <a:p>
            <a:endParaRPr lang="en-US" dirty="0"/>
          </a:p>
          <a:p>
            <a:r>
              <a:rPr lang="en-US" dirty="0"/>
              <a:t>Motivation 2: Given a set of dissimilarities or proximities between datapoints---do not have coordinates </a:t>
            </a:r>
          </a:p>
          <a:p>
            <a:pPr lvl="1"/>
            <a:r>
              <a:rPr lang="en-US" dirty="0"/>
              <a:t>find coordinates in an axes where the points </a:t>
            </a:r>
            <a:r>
              <a:rPr lang="en-US" i="1" dirty="0">
                <a:solidFill>
                  <a:schemeClr val="accent3">
                    <a:lumMod val="75000"/>
                  </a:schemeClr>
                </a:solidFill>
              </a:rPr>
              <a:t>actually have </a:t>
            </a:r>
            <a:r>
              <a:rPr lang="en-US" dirty="0"/>
              <a:t>these pairwise distances</a:t>
            </a:r>
          </a:p>
        </p:txBody>
      </p:sp>
    </p:spTree>
    <p:extLst>
      <p:ext uri="{BB962C8B-B14F-4D97-AF65-F5344CB8AC3E}">
        <p14:creationId xmlns:p14="http://schemas.microsoft.com/office/powerpoint/2010/main" val="1947218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1FA41-B9D9-6F46-B865-3CC38DF49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Gut Microbiota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F326E-137C-C54E-BA70-728A93F07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place gut microbial  species on a phylogeny</a:t>
            </a:r>
          </a:p>
          <a:p>
            <a:r>
              <a:rPr lang="en-US" dirty="0"/>
              <a:t>Distance between microbial populations an earth mover’s distance (called </a:t>
            </a:r>
            <a:r>
              <a:rPr lang="en-US" dirty="0" err="1"/>
              <a:t>Unifrac</a:t>
            </a:r>
            <a:r>
              <a:rPr lang="en-US" dirty="0"/>
              <a:t>) which measures displacement along a tree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E50636-33F3-4A40-BBC6-37365685F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5817" y="3651758"/>
            <a:ext cx="4128499" cy="28411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455F4D-96B0-DA47-B69D-999A2D43EC11}"/>
              </a:ext>
            </a:extLst>
          </p:cNvPr>
          <p:cNvSpPr txBox="1"/>
          <p:nvPr/>
        </p:nvSpPr>
        <p:spPr>
          <a:xfrm>
            <a:off x="7484165" y="4015409"/>
            <a:ext cx="248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Goodrich et al. Cell 2014</a:t>
            </a:r>
          </a:p>
        </p:txBody>
      </p:sp>
    </p:spTree>
    <p:extLst>
      <p:ext uri="{BB962C8B-B14F-4D97-AF65-F5344CB8AC3E}">
        <p14:creationId xmlns:p14="http://schemas.microsoft.com/office/powerpoint/2010/main" val="3715038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4E1B2-4BBB-E148-92C8-D2582F672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87465" cy="709913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Example: Visualizing people based on microbiome distances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640057-98AD-ED46-8C14-89E784A87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844" y="1362848"/>
            <a:ext cx="3733800" cy="5219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F5250C-1A17-3D41-9F90-A0B6D0587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9595" y="1075038"/>
            <a:ext cx="32639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673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Metrics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3484" y="1855442"/>
                <a:ext cx="8069873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A distance or a </a:t>
                </a:r>
                <a:r>
                  <a:rPr lang="en-US" i="1" dirty="0"/>
                  <a:t>metric</a:t>
                </a:r>
                <a:r>
                  <a:rPr lang="en-US" dirty="0"/>
                  <a:t> is a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that is:</a:t>
                </a:r>
              </a:p>
              <a:p>
                <a:endParaRPr lang="en-US" dirty="0"/>
              </a:p>
              <a:p>
                <a:pPr lvl="1"/>
                <a:r>
                  <a:rPr lang="en-US" b="1" dirty="0"/>
                  <a:t>Symmetric: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lvl="1"/>
                <a:r>
                  <a:rPr lang="en-US" b="1" dirty="0"/>
                  <a:t>Non-negative: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dirty="0"/>
                  <a:t>,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lvl="1"/>
                <a:r>
                  <a:rPr lang="en-US" b="1" dirty="0"/>
                  <a:t>Follows triangle inequality: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3484" y="1855442"/>
                <a:ext cx="8069873" cy="4351338"/>
              </a:xfrm>
              <a:blipFill>
                <a:blip r:embed="rId3"/>
                <a:stretch>
                  <a:fillRect l="-1415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178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FF645-70D6-654B-82BC-1E34E6F0C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Triangle Inequality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3ECEB7-59A2-D741-9E81-2B695137B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3661" y="1690692"/>
            <a:ext cx="5119121" cy="493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73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8F7C-F8AF-7B45-900D-B9FB1CB57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C7CF78-00C8-444D-8E32-418BD1BB618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Like distances (or metrics), notions of similarity can be defined based on the </a:t>
                </a:r>
                <a:r>
                  <a:rPr lang="en-US" i="1" dirty="0"/>
                  <a:t>dot product or inner product </a:t>
                </a:r>
                <a:r>
                  <a:rPr lang="en-US" dirty="0"/>
                  <a:t>between two vectors </a:t>
                </a:r>
              </a:p>
              <a:p>
                <a:r>
                  <a:rPr lang="en-US" dirty="0"/>
                  <a:t>Recall the covariance was a dot product between centered feature vectors</a:t>
                </a:r>
              </a:p>
              <a:p>
                <a:endParaRPr lang="en-US" dirty="0"/>
              </a:p>
              <a:p>
                <a:r>
                  <a:rPr lang="en-US" dirty="0"/>
                  <a:t>An </a:t>
                </a:r>
                <a:r>
                  <a:rPr lang="en-US" i="1" dirty="0"/>
                  <a:t>inner product </a:t>
                </a:r>
                <a:r>
                  <a:rPr lang="en-US" dirty="0"/>
                  <a:t>on vector space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dirty="0"/>
                  <a:t> is a function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∀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Symmetric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b="0" dirty="0">
                    <a:ea typeface="Cambria Math" panose="02040503050406030204" pitchFamily="18" charset="0"/>
                  </a:rPr>
                  <a:t>Positive definite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b="0" dirty="0">
                    <a:ea typeface="Cambria Math" panose="02040503050406030204" pitchFamily="18" charset="0"/>
                  </a:rPr>
                  <a:t>,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b="0" dirty="0">
                    <a:ea typeface="Cambria Math" panose="02040503050406030204" pitchFamily="18" charset="0"/>
                  </a:rPr>
                  <a:t> </a:t>
                </a:r>
              </a:p>
              <a:p>
                <a:pPr lvl="1"/>
                <a:r>
                  <a:rPr lang="en-US" b="0" dirty="0">
                    <a:ea typeface="Cambria Math" panose="02040503050406030204" pitchFamily="18" charset="0"/>
                  </a:rPr>
                  <a:t>Linear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d>
                      <m:dPr>
                        <m:begChr m:val="⟨"/>
                        <m:endChr m:val="⟩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d>
                      <m:dPr>
                        <m:begChr m:val="⟨"/>
                        <m:endChr m:val="⟩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d>
                      <m:dPr>
                        <m:begChr m:val="⟨"/>
                        <m:endChr m:val="⟩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C7CF78-00C8-444D-8E32-418BD1BB618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 r="-3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9867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1DB20-3E3E-3A43-B755-76DA24769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Euclidean dot product, induced norm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37AAD82-7347-9B4E-BCB3-61E51E3FFB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Inner products </a:t>
                </a:r>
                <a:r>
                  <a:rPr lang="en-US" i="1" dirty="0"/>
                  <a:t>induce metrics </a:t>
                </a:r>
                <a:r>
                  <a:rPr lang="en-US" dirty="0"/>
                  <a:t>by way of norms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rad>
                  </m:oMath>
                </a14:m>
                <a:endParaRPr lang="en-US" dirty="0"/>
              </a:p>
              <a:p>
                <a:r>
                  <a:rPr lang="en-US" dirty="0"/>
                  <a:t>Example: the class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dirty="0"/>
                  <a:t> norms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/>
                  <a:t> induces Euclidean distance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The most common inner product is the Euclidean dot product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37AAD82-7347-9B4E-BCB3-61E51E3FFB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86C265DF-B4D3-D944-A310-C4527E45F9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7373" y="3034906"/>
            <a:ext cx="5038101" cy="106868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B607C6F-3A3B-4B45-B808-1297F21207A0}"/>
                  </a:ext>
                </a:extLst>
              </p:cNvPr>
              <p:cNvSpPr txBox="1"/>
              <p:nvPr/>
            </p:nvSpPr>
            <p:spPr>
              <a:xfrm>
                <a:off x="5506062" y="5392389"/>
                <a:ext cx="1480725" cy="7845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B607C6F-3A3B-4B45-B808-1297F21207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6062" y="5392389"/>
                <a:ext cx="1480725" cy="784574"/>
              </a:xfrm>
              <a:prstGeom prst="rect">
                <a:avLst/>
              </a:prstGeom>
              <a:blipFill>
                <a:blip r:embed="rId5"/>
                <a:stretch>
                  <a:fillRect l="-10169" t="-109524" r="-6780" b="-169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0230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2092</TotalTime>
  <Words>959</Words>
  <Application>Microsoft Macintosh PowerPoint</Application>
  <PresentationFormat>Widescreen</PresentationFormat>
  <Paragraphs>186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Myriad Pro</vt:lpstr>
      <vt:lpstr>Arial</vt:lpstr>
      <vt:lpstr>Calibri</vt:lpstr>
      <vt:lpstr>Calibri Light</vt:lpstr>
      <vt:lpstr>Cambria Math</vt:lpstr>
      <vt:lpstr>Office Theme</vt:lpstr>
      <vt:lpstr>Multidimensional Scaling(MDS) Distances, Inner Products</vt:lpstr>
      <vt:lpstr>Recall: PCA Optimization </vt:lpstr>
      <vt:lpstr>Distance/Proximities Preservation</vt:lpstr>
      <vt:lpstr>Example: Gut Microbiota</vt:lpstr>
      <vt:lpstr>Example: Visualizing people based on microbiome distances</vt:lpstr>
      <vt:lpstr>Distance Metrics</vt:lpstr>
      <vt:lpstr>Triangle Inequality </vt:lpstr>
      <vt:lpstr>Inner products</vt:lpstr>
      <vt:lpstr>Euclidean dot product, induced norm </vt:lpstr>
      <vt:lpstr>Euclidean Distance</vt:lpstr>
      <vt:lpstr>Manhattan  Distance</vt:lpstr>
      <vt:lpstr>How far away is each point from a_0?</vt:lpstr>
      <vt:lpstr>Distance Matrix</vt:lpstr>
      <vt:lpstr>(Metric) Multidimensional Scaling Optimization</vt:lpstr>
      <vt:lpstr>Special case: Classic MDS</vt:lpstr>
      <vt:lpstr>Apply Law of Cosines to D</vt:lpstr>
      <vt:lpstr>Reformulate Stress to Strain</vt:lpstr>
      <vt:lpstr>Double Centering</vt:lpstr>
      <vt:lpstr>Preserving inner products</vt:lpstr>
      <vt:lpstr>How is this useful?</vt:lpstr>
      <vt:lpstr>PHATE (MDS on manifold distances)</vt:lpstr>
      <vt:lpstr>Thought exercise: Other distances?</vt:lpstr>
      <vt:lpstr>Thought exercise: Distance preservation?</vt:lpstr>
      <vt:lpstr>Exercise: MDS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Multidimensional Scaling</dc:title>
  <dc:creator>Krishnaswamy, Smita</dc:creator>
  <cp:lastModifiedBy>Wenxin Xu</cp:lastModifiedBy>
  <cp:revision>97</cp:revision>
  <dcterms:created xsi:type="dcterms:W3CDTF">2021-09-19T13:10:04Z</dcterms:created>
  <dcterms:modified xsi:type="dcterms:W3CDTF">2023-03-08T05:54:44Z</dcterms:modified>
</cp:coreProperties>
</file>

<file path=docProps/thumbnail.jpeg>
</file>